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61" r:id="rId4"/>
    <p:sldId id="257" r:id="rId5"/>
    <p:sldId id="260" r:id="rId6"/>
    <p:sldId id="262" r:id="rId7"/>
    <p:sldId id="258" r:id="rId8"/>
    <p:sldId id="259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FDF93E27-8B2B-4AAC-B1D7-E6E68D7AAF2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B38DC-829E-48B8-AA76-8355B96E6CCF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3E27-8B2B-4AAC-B1D7-E6E68D7AAF2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38DC-829E-48B8-AA76-8355B96E6C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3E27-8B2B-4AAC-B1D7-E6E68D7AAF2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38DC-829E-48B8-AA76-8355B96E6CC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DF93E27-8B2B-4AAC-B1D7-E6E68D7AAF2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04B38DC-829E-48B8-AA76-8355B96E6CC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3E27-8B2B-4AAC-B1D7-E6E68D7AAF2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B38DC-829E-48B8-AA76-8355B96E6CC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DF93E27-8B2B-4AAC-B1D7-E6E68D7AAF2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04B38DC-829E-48B8-AA76-8355B96E6CC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DF93E27-8B2B-4AAC-B1D7-E6E68D7AAF2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04B38DC-829E-48B8-AA76-8355B96E6CC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3E27-8B2B-4AAC-B1D7-E6E68D7AAF2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B38DC-829E-48B8-AA76-8355B96E6CC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3E27-8B2B-4AAC-B1D7-E6E68D7AAF2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B38DC-829E-48B8-AA76-8355B96E6CC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DF93E27-8B2B-4AAC-B1D7-E6E68D7AAF2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04B38DC-829E-48B8-AA76-8355B96E6CC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FDF93E27-8B2B-4AAC-B1D7-E6E68D7AAF2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C04B38DC-829E-48B8-AA76-8355B96E6CC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FDF93E27-8B2B-4AAC-B1D7-E6E68D7AAF2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C04B38DC-829E-48B8-AA76-8355B96E6CC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Infrared_astronomy" TargetMode="External"/><Relationship Id="rId13" Type="http://schemas.openxmlformats.org/officeDocument/2006/relationships/hyperlink" Target="http://en.wikipedia.org/wiki/Galactic_corona" TargetMode="External"/><Relationship Id="rId3" Type="http://schemas.openxmlformats.org/officeDocument/2006/relationships/hyperlink" Target="http://en.wikipedia.org/wiki/Kelvin" TargetMode="External"/><Relationship Id="rId7" Type="http://schemas.openxmlformats.org/officeDocument/2006/relationships/hyperlink" Target="http://en.wikipedia.org/wiki/Radio_astronomy" TargetMode="External"/><Relationship Id="rId12" Type="http://schemas.openxmlformats.org/officeDocument/2006/relationships/hyperlink" Target="http://en.wikipedia.org/wiki/H_II_region" TargetMode="External"/><Relationship Id="rId2" Type="http://schemas.openxmlformats.org/officeDocument/2006/relationships/hyperlink" Target="http://en.wikipedia.org/wiki/Parsec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.wikipedia.org/wiki/Molecular_cloud" TargetMode="External"/><Relationship Id="rId11" Type="http://schemas.openxmlformats.org/officeDocument/2006/relationships/hyperlink" Target="http://en.wikipedia.org/wiki/Dispersion_(optics)#Dispersion_in_pulsar_timing" TargetMode="External"/><Relationship Id="rId5" Type="http://schemas.openxmlformats.org/officeDocument/2006/relationships/hyperlink" Target="http://en.wikipedia.org/wiki/Hydrogen" TargetMode="External"/><Relationship Id="rId15" Type="http://schemas.openxmlformats.org/officeDocument/2006/relationships/hyperlink" Target="http://en.wikipedia.org/wiki/Ultraviolet_astronomy" TargetMode="External"/><Relationship Id="rId10" Type="http://schemas.openxmlformats.org/officeDocument/2006/relationships/hyperlink" Target="http://en.wikipedia.org/wiki/H%CE%B1" TargetMode="External"/><Relationship Id="rId4" Type="http://schemas.openxmlformats.org/officeDocument/2006/relationships/hyperlink" Target="http://en.wikipedia.org/wiki/Atom" TargetMode="External"/><Relationship Id="rId9" Type="http://schemas.openxmlformats.org/officeDocument/2006/relationships/hyperlink" Target="http://en.wikipedia.org/wiki/Hydrogen_line" TargetMode="External"/><Relationship Id="rId14" Type="http://schemas.openxmlformats.org/officeDocument/2006/relationships/hyperlink" Target="http://en.wikipedia.org/wiki/X-ray_astronomy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Interstellar molecules in the vacuum of space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92" y="34636"/>
            <a:ext cx="21526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342" y="4008003"/>
            <a:ext cx="4572000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03645"/>
            <a:ext cx="24669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8200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Discuss the nature and significance of interstellar molecules. </a:t>
            </a:r>
            <a:endParaRPr lang="en-US" sz="3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187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Most of space is empty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Areas that aren't empty are filled with millions of tons of gas, and dust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Gas is primarily composed of Hydrogen, and smaller amounts of other molecular bits and pieces.</a:t>
            </a:r>
          </a:p>
          <a:p>
            <a:pPr algn="l"/>
            <a:r>
              <a:rPr lang="en-US" dirty="0" smtClean="0"/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Interstellar space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657600"/>
            <a:ext cx="32004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4949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Interstellar means “in between stars”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The Interstellar Medium.</a:t>
            </a:r>
          </a:p>
          <a:p>
            <a:pPr marL="342900" lvl="2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gas in ionic, atomic, and molecular form, dust, and cosmic rays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interstellar mean?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282" y="4038600"/>
            <a:ext cx="219621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657600"/>
            <a:ext cx="408214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741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Interstellar Molecules are the basic parts of every star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Over time, clouds of molecules gather in clouds.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Clouds eventually accrete and form the earliest parts of protostars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Over much more time, protostar forms a star, and begins burning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Interstellar Molecules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352800"/>
            <a:ext cx="28479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3407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Many kinds of molecules can be found inside the vacuum of space.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And not all molecules eventually form stars.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There exists an interstellar cloud of nothing but pure alcohol. Raise your mug to that.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There are also many basic parts of amino acids in these clouds.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Some astrobiologists think that the foundations of life may have risen in these free-floating clouds of organic matter.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Interstellar Odyssey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069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234071088"/>
              </p:ext>
            </p:extLst>
          </p:nvPr>
        </p:nvGraphicFramePr>
        <p:xfrm>
          <a:off x="609600" y="304800"/>
          <a:ext cx="7315196" cy="6096001"/>
        </p:xfrm>
        <a:graphic>
          <a:graphicData uri="http://schemas.openxmlformats.org/drawingml/2006/table">
            <a:tbl>
              <a:tblPr/>
              <a:tblGrid>
                <a:gridCol w="1045028"/>
                <a:gridCol w="1045028"/>
                <a:gridCol w="1045028"/>
                <a:gridCol w="1045028"/>
                <a:gridCol w="1045028"/>
                <a:gridCol w="1045028"/>
                <a:gridCol w="1045028"/>
              </a:tblGrid>
              <a:tr h="429359">
                <a:tc gridSpan="7">
                  <a:txBody>
                    <a:bodyPr/>
                    <a:lstStyle/>
                    <a:p>
                      <a:r>
                        <a:rPr lang="en-US" sz="700" dirty="0"/>
                        <a:t>Table 1: Components of the interstellar medium[2]</a:t>
                      </a:r>
                    </a:p>
                  </a:txBody>
                  <a:tcPr marL="33403" marR="33403" marT="16701" marB="16701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909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Component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Fractional</a:t>
                      </a:r>
                      <a:br>
                        <a:rPr lang="en-US" sz="1100" dirty="0">
                          <a:solidFill>
                            <a:srgbClr val="FF0000"/>
                          </a:solidFill>
                        </a:rPr>
                      </a:b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Volume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Scale Height</a:t>
                      </a:r>
                      <a:br>
                        <a:rPr lang="en-US" sz="1100" dirty="0">
                          <a:solidFill>
                            <a:srgbClr val="FF0000"/>
                          </a:solidFill>
                        </a:rPr>
                      </a:b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hlinkClick r:id="rId2" tooltip="Parsec"/>
                        </a:rPr>
                        <a:t>pc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Temperature</a:t>
                      </a:r>
                      <a:br>
                        <a:rPr lang="en-US" sz="1100" dirty="0">
                          <a:solidFill>
                            <a:srgbClr val="FF0000"/>
                          </a:solidFill>
                        </a:rPr>
                      </a:b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hlinkClick r:id="rId3" tooltip="Kelvin"/>
                        </a:rPr>
                        <a:t>K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Density</a:t>
                      </a:r>
                      <a:br>
                        <a:rPr lang="en-US" sz="1100" dirty="0">
                          <a:solidFill>
                            <a:srgbClr val="FF0000"/>
                          </a:solidFill>
                        </a:rPr>
                      </a:b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hlinkClick r:id="rId4" tooltip="Atom"/>
                        </a:rPr>
                        <a:t>atoms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/cm³)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State of 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hlinkClick r:id="rId5" tooltip="Hydrogen"/>
                        </a:rPr>
                        <a:t>hydrogen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Primary observational techniques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</a:tr>
              <a:tr h="103107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hlinkClick r:id="rId6" tooltip="Molecular cloud"/>
                        </a:rPr>
                        <a:t>Molecular clouds</a:t>
                      </a:r>
                      <a:endParaRPr lang="en-US" sz="1100" dirty="0"/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&lt; 1%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80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10—20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10</a:t>
                      </a:r>
                      <a:r>
                        <a:rPr lang="en-US" sz="1100" baseline="30000"/>
                        <a:t>2</a:t>
                      </a:r>
                      <a:r>
                        <a:rPr lang="en-US" sz="1100"/>
                        <a:t>—10</a:t>
                      </a:r>
                      <a:r>
                        <a:rPr lang="en-US" sz="1100" baseline="30000"/>
                        <a:t>6</a:t>
                      </a:r>
                      <a:endParaRPr lang="en-US" sz="1100"/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molecular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hlinkClick r:id="rId7" tooltip="Radio astronomy"/>
                        </a:rPr>
                        <a:t>Radio</a:t>
                      </a:r>
                      <a:r>
                        <a:rPr lang="en-US" sz="1100"/>
                        <a:t> and </a:t>
                      </a:r>
                      <a:r>
                        <a:rPr lang="en-US" sz="1100">
                          <a:hlinkClick r:id="rId8" tooltip="Infrared astronomy"/>
                        </a:rPr>
                        <a:t>infrared</a:t>
                      </a:r>
                      <a:r>
                        <a:rPr lang="en-US" sz="1100"/>
                        <a:t> molecular emission and absorption lines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8106"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Cold Neutral Medium (CNM)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1—5%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100—300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50—100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20—50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neutral atomic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hlinkClick r:id="rId9" tooltip="Hydrogen line"/>
                        </a:rPr>
                        <a:t>H I 21 cm line</a:t>
                      </a:r>
                      <a:r>
                        <a:rPr lang="en-US" sz="1100"/>
                        <a:t> absorption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8106"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Warm Neutral Medium (WNM)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10—20%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300—400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6000—10000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0.2—0.5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neutral atomic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hlinkClick r:id="rId9" tooltip="Hydrogen line"/>
                        </a:rPr>
                        <a:t>H I 21 cm line</a:t>
                      </a:r>
                      <a:r>
                        <a:rPr lang="en-US" sz="1100"/>
                        <a:t> emission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8106"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Warm Ionized Medium (WIM)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20—50%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1000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8000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0.2—0.5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ionized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hlinkClick r:id="rId10" tooltip="Hα"/>
                        </a:rPr>
                        <a:t>H</a:t>
                      </a:r>
                      <a:r>
                        <a:rPr lang="el-GR" sz="1100">
                          <a:hlinkClick r:id="rId10" tooltip="Hα"/>
                        </a:rPr>
                        <a:t>α</a:t>
                      </a:r>
                      <a:r>
                        <a:rPr lang="el-GR" sz="1100"/>
                        <a:t> </a:t>
                      </a:r>
                      <a:r>
                        <a:rPr lang="en-US" sz="1100"/>
                        <a:t>emission and </a:t>
                      </a:r>
                      <a:r>
                        <a:rPr lang="en-US" sz="1100">
                          <a:hlinkClick r:id="rId11" tooltip="Dispersion (optics)"/>
                        </a:rPr>
                        <a:t>pulsar dispersion</a:t>
                      </a:r>
                      <a:endParaRPr lang="en-US" sz="1100"/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8106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hlinkClick r:id="rId12" tooltip="H II region"/>
                        </a:rPr>
                        <a:t>H II regions</a:t>
                      </a:r>
                      <a:endParaRPr lang="en-US" sz="1100"/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&lt; 1%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70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8000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10</a:t>
                      </a:r>
                      <a:r>
                        <a:rPr lang="en-US" sz="1100" baseline="30000" dirty="0"/>
                        <a:t>2</a:t>
                      </a:r>
                      <a:r>
                        <a:rPr lang="en-US" sz="1100" dirty="0"/>
                        <a:t>—10</a:t>
                      </a:r>
                      <a:r>
                        <a:rPr lang="en-US" sz="1100" baseline="30000" dirty="0"/>
                        <a:t>4</a:t>
                      </a:r>
                      <a:endParaRPr lang="en-US" sz="1100" dirty="0"/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ionized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hlinkClick r:id="rId10" tooltip="Hα"/>
                        </a:rPr>
                        <a:t>H</a:t>
                      </a:r>
                      <a:r>
                        <a:rPr lang="el-GR" sz="1100">
                          <a:hlinkClick r:id="rId10" tooltip="Hα"/>
                        </a:rPr>
                        <a:t>α</a:t>
                      </a:r>
                      <a:r>
                        <a:rPr lang="el-GR" sz="1100"/>
                        <a:t> </a:t>
                      </a:r>
                      <a:r>
                        <a:rPr lang="en-US" sz="1100"/>
                        <a:t>emission and </a:t>
                      </a:r>
                      <a:r>
                        <a:rPr lang="en-US" sz="1100">
                          <a:hlinkClick r:id="rId11" tooltip="Dispersion (optics)"/>
                        </a:rPr>
                        <a:t>pulsar dispersion</a:t>
                      </a:r>
                      <a:endParaRPr lang="en-US" sz="1100"/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4046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hlinkClick r:id="rId13" tooltip="Galactic corona"/>
                        </a:rPr>
                        <a:t>Coronal gas</a:t>
                      </a:r>
                      <a:r>
                        <a:rPr lang="en-US" sz="1100"/>
                        <a:t/>
                      </a:r>
                      <a:br>
                        <a:rPr lang="en-US" sz="1100"/>
                      </a:br>
                      <a:r>
                        <a:rPr lang="en-US" sz="1100"/>
                        <a:t>Hot Ionized Medium (HIM)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30—70%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1000—3000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10</a:t>
                      </a:r>
                      <a:r>
                        <a:rPr lang="en-US" sz="1100" baseline="30000"/>
                        <a:t>6</a:t>
                      </a:r>
                      <a:r>
                        <a:rPr lang="en-US" sz="1100"/>
                        <a:t>—10</a:t>
                      </a:r>
                      <a:r>
                        <a:rPr lang="en-US" sz="1100" baseline="30000"/>
                        <a:t>7</a:t>
                      </a:r>
                      <a:endParaRPr lang="en-US" sz="1100"/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/>
                        <a:t>10</a:t>
                      </a:r>
                      <a:r>
                        <a:rPr lang="en-US" sz="1100" baseline="30000"/>
                        <a:t>−4</a:t>
                      </a:r>
                      <a:r>
                        <a:rPr lang="en-US" sz="1100"/>
                        <a:t>—10</a:t>
                      </a:r>
                      <a:r>
                        <a:rPr lang="en-US" sz="1100" baseline="30000"/>
                        <a:t>−2</a:t>
                      </a:r>
                      <a:endParaRPr lang="en-US" sz="1100"/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ionized</a:t>
                      </a:r>
                      <a:br>
                        <a:rPr lang="en-US" sz="1100" dirty="0"/>
                      </a:br>
                      <a:r>
                        <a:rPr lang="en-US" sz="1100" dirty="0"/>
                        <a:t>(metals also highly ionized)</a:t>
                      </a:r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hlinkClick r:id="rId14" tooltip="X-ray astronomy"/>
                        </a:rPr>
                        <a:t>X-ray</a:t>
                      </a:r>
                      <a:r>
                        <a:rPr lang="en-US" sz="1100" dirty="0"/>
                        <a:t> emission; absorption lines of highly ionized metals, primarily in the </a:t>
                      </a:r>
                      <a:r>
                        <a:rPr lang="en-US" sz="1100" dirty="0">
                          <a:hlinkClick r:id="rId15" tooltip="Ultraviolet astronomy"/>
                        </a:rPr>
                        <a:t>ultraviolet</a:t>
                      </a:r>
                      <a:endParaRPr lang="en-US" sz="1100" dirty="0"/>
                    </a:p>
                  </a:txBody>
                  <a:tcPr marL="33403" marR="33403" marT="16701" marB="167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259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303776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Average size of an atom is 10^-10 m across (or .1 nm)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REDDENING –Light is stripped of “blue” side of wavelength.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Extinction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Emission and Reflection nebulae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114800"/>
            <a:ext cx="231457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038600"/>
            <a:ext cx="186690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4296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"/>
            <a:ext cx="8701117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88141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90</TotalTime>
  <Words>376</Words>
  <Application>Microsoft Office PowerPoint</Application>
  <PresentationFormat>On-screen Show (4:3)</PresentationFormat>
  <Paragraphs>87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BlackTie</vt:lpstr>
      <vt:lpstr>Interstellar molecules in the vacuum of space</vt:lpstr>
      <vt:lpstr>objective</vt:lpstr>
      <vt:lpstr>Interstellar space</vt:lpstr>
      <vt:lpstr>What Does interstellar mean?</vt:lpstr>
      <vt:lpstr>Interstellar Molecules</vt:lpstr>
      <vt:lpstr>Interstellar Odyssey</vt:lpstr>
      <vt:lpstr>PowerPoint Presentation</vt:lpstr>
      <vt:lpstr>Book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</dc:title>
  <dc:creator>vci</dc:creator>
  <cp:lastModifiedBy>Guest</cp:lastModifiedBy>
  <cp:revision>10</cp:revision>
  <dcterms:created xsi:type="dcterms:W3CDTF">2013-11-19T14:30:42Z</dcterms:created>
  <dcterms:modified xsi:type="dcterms:W3CDTF">2013-11-22T04:45:19Z</dcterms:modified>
</cp:coreProperties>
</file>